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3" autoAdjust="0"/>
  </p:normalViewPr>
  <p:slideViewPr>
    <p:cSldViewPr>
      <p:cViewPr>
        <p:scale>
          <a:sx n="80" d="100"/>
          <a:sy n="80" d="100"/>
        </p:scale>
        <p:origin x="-178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105400" cy="3786214"/>
          </a:xfrm>
        </p:spPr>
        <p:txBody>
          <a:bodyPr/>
          <a:lstStyle/>
          <a:p>
            <a:r>
              <a:rPr lang="ru-RU" sz="3600" dirty="0" smtClean="0"/>
              <a:t>Создание учителем условий для адресной работы с различными категориями обучающихся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500570"/>
            <a:ext cx="5114778" cy="857256"/>
          </a:xfrm>
        </p:spPr>
        <p:txBody>
          <a:bodyPr/>
          <a:lstStyle/>
          <a:p>
            <a:r>
              <a:rPr lang="ru-RU" dirty="0" smtClean="0"/>
              <a:t>Автор: Коркашова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600"/>
            <a:ext cx="6572296" cy="557194"/>
          </a:xfrm>
        </p:spPr>
        <p:txBody>
          <a:bodyPr/>
          <a:lstStyle/>
          <a:p>
            <a:pPr algn="ctr"/>
            <a:r>
              <a:rPr lang="ru-RU" dirty="0" smtClean="0"/>
              <a:t>Работа с одаренными учащимися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7115196" cy="11430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Работа с одаренными учащимися проводится Н.В. Коркашовой в нескольких аспектах: 1) </a:t>
            </a:r>
            <a:r>
              <a:rPr lang="ru-RU" dirty="0" smtClean="0"/>
              <a:t>участие детей в </a:t>
            </a:r>
            <a:r>
              <a:rPr lang="ru-RU" dirty="0" smtClean="0"/>
              <a:t>школьных спектаклях и литературных салонах, 2) участие в конкурсах и олимпиадах различного уровня, 3) постоянное совершенствование полученных знаний и навыков путем участия в сложных формах работы на уроках. </a:t>
            </a:r>
            <a:endParaRPr lang="ru-RU" dirty="0"/>
          </a:p>
        </p:txBody>
      </p:sp>
      <p:pic>
        <p:nvPicPr>
          <p:cNvPr id="5" name="Содержимое 4" descr="IMG_55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059" t="14314" r="20000" b="17058"/>
          <a:stretch>
            <a:fillRect/>
          </a:stretch>
        </p:blipFill>
        <p:spPr>
          <a:xfrm>
            <a:off x="142844" y="2143116"/>
            <a:ext cx="2928958" cy="1643074"/>
          </a:xfrm>
        </p:spPr>
      </p:pic>
      <p:pic>
        <p:nvPicPr>
          <p:cNvPr id="6" name="Рисунок 5" descr="IMG_5568.JPG"/>
          <p:cNvPicPr>
            <a:picLocks noChangeAspect="1"/>
          </p:cNvPicPr>
          <p:nvPr/>
        </p:nvPicPr>
        <p:blipFill>
          <a:blip r:embed="rId3" cstate="print"/>
          <a:srcRect t="13043"/>
          <a:stretch>
            <a:fillRect/>
          </a:stretch>
        </p:blipFill>
        <p:spPr>
          <a:xfrm>
            <a:off x="4214810" y="3857628"/>
            <a:ext cx="1714512" cy="2857520"/>
          </a:xfrm>
          <a:prstGeom prst="rect">
            <a:avLst/>
          </a:prstGeom>
        </p:spPr>
      </p:pic>
      <p:pic>
        <p:nvPicPr>
          <p:cNvPr id="7" name="Рисунок 6" descr="image(8).jpg"/>
          <p:cNvPicPr>
            <a:picLocks noChangeAspect="1"/>
          </p:cNvPicPr>
          <p:nvPr/>
        </p:nvPicPr>
        <p:blipFill>
          <a:blip r:embed="rId4" cstate="print"/>
          <a:srcRect t="8820" r="20296"/>
          <a:stretch>
            <a:fillRect/>
          </a:stretch>
        </p:blipFill>
        <p:spPr>
          <a:xfrm>
            <a:off x="6072198" y="3857628"/>
            <a:ext cx="1857388" cy="2882810"/>
          </a:xfrm>
          <a:prstGeom prst="rect">
            <a:avLst/>
          </a:prstGeom>
        </p:spPr>
      </p:pic>
      <p:pic>
        <p:nvPicPr>
          <p:cNvPr id="10" name="Рисунок 9" descr="IMG_3060.JPG"/>
          <p:cNvPicPr>
            <a:picLocks noChangeAspect="1"/>
          </p:cNvPicPr>
          <p:nvPr/>
        </p:nvPicPr>
        <p:blipFill>
          <a:blip r:embed="rId5" cstate="print"/>
          <a:srcRect t="15000"/>
          <a:stretch>
            <a:fillRect/>
          </a:stretch>
        </p:blipFill>
        <p:spPr>
          <a:xfrm>
            <a:off x="142844" y="3857628"/>
            <a:ext cx="3929090" cy="2857520"/>
          </a:xfrm>
          <a:prstGeom prst="rect">
            <a:avLst/>
          </a:prstGeom>
        </p:spPr>
      </p:pic>
      <p:pic>
        <p:nvPicPr>
          <p:cNvPr id="11" name="Рисунок 10" descr="IMG_3053.JPG"/>
          <p:cNvPicPr>
            <a:picLocks noChangeAspect="1"/>
          </p:cNvPicPr>
          <p:nvPr/>
        </p:nvPicPr>
        <p:blipFill>
          <a:blip r:embed="rId6" cstate="print"/>
          <a:srcRect l="6250" t="8984" r="3906" b="13672"/>
          <a:stretch>
            <a:fillRect/>
          </a:stretch>
        </p:blipFill>
        <p:spPr>
          <a:xfrm>
            <a:off x="3143240" y="1857364"/>
            <a:ext cx="478634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143668" cy="1173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 с отстающими учащимися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34" y="1285860"/>
            <a:ext cx="7215238" cy="60251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Н.В. Коркашовой плодотворно осуществляется работа по повышению имеющегося уровня знаний и навыков у отстающих в обучении учеников. Учитель умело заинтересовывает их в обучении через творчество. Большинство таких учащихся впоследствии становятся победителями конкурсных работ и занимают призовые места.</a:t>
            </a:r>
            <a:endParaRPr lang="ru-RU" dirty="0"/>
          </a:p>
        </p:txBody>
      </p:sp>
      <p:pic>
        <p:nvPicPr>
          <p:cNvPr id="7" name="Picture 8" descr="DSC_01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41473"/>
            <a:ext cx="3485895" cy="197505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 descr="DSC_0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408631"/>
            <a:ext cx="3429024" cy="2040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 descr="IMG_35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3373447" cy="22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500570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Работа с социально незащищенными учащимися, учащимися-инвалидами, учащимися, страдающими хроническими заболеваниями.</a:t>
            </a:r>
            <a:endParaRPr lang="ru-RU" sz="2400" dirty="0"/>
          </a:p>
        </p:txBody>
      </p:sp>
      <p:pic>
        <p:nvPicPr>
          <p:cNvPr id="4" name="Picture 6" descr="IMG_36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3214710" cy="19968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 descr="Изображение 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3387642" cy="2379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Изображение 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214818"/>
            <a:ext cx="3357586" cy="25185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80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Работа с социально незащищенными учащимися, учащимися-инвалидами, учащимися, страдающими хроническими заболеваниями.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071678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Школьным методическим театром «МАСКА» под руководством Н.В. Коркашовой регулярно проводятся благотворительные спектакли, на которые в качестве зрителей приглашаются учащиеся, их родители, а также жители района «</a:t>
            </a:r>
            <a:r>
              <a:rPr lang="ru-RU" dirty="0" err="1" smtClean="0"/>
              <a:t>Люблино</a:t>
            </a:r>
            <a:r>
              <a:rPr lang="ru-RU" dirty="0" smtClean="0"/>
              <a:t>». Пожертвованные зрителями таких спектаклей денежные средства направляются на лечение тяжелобольным детям, страдающим хроническими заболеваниями и нуждающимся в помощи, что способствует воспитанию в учащихся чувств доброты и милосердия.</a:t>
            </a:r>
            <a:endParaRPr lang="ru-RU" dirty="0"/>
          </a:p>
        </p:txBody>
      </p:sp>
      <p:pic>
        <p:nvPicPr>
          <p:cNvPr id="4" name="Picture 9" descr="Рисунок1"/>
          <p:cNvPicPr>
            <a:picLocks noChangeAspect="1" noChangeArrowheads="1"/>
          </p:cNvPicPr>
          <p:nvPr/>
        </p:nvPicPr>
        <p:blipFill>
          <a:blip r:embed="rId2"/>
          <a:srcRect t="66924"/>
          <a:stretch>
            <a:fillRect/>
          </a:stretch>
        </p:blipFill>
        <p:spPr bwMode="auto">
          <a:xfrm>
            <a:off x="285720" y="4929198"/>
            <a:ext cx="3528219" cy="1647031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9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500570"/>
            <a:ext cx="3929090" cy="214314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6929486" cy="616286"/>
          </a:xfrm>
        </p:spPr>
        <p:txBody>
          <a:bodyPr/>
          <a:lstStyle/>
          <a:p>
            <a:pPr algn="ctr"/>
            <a:r>
              <a:rPr lang="ru-RU" dirty="0" smtClean="0"/>
              <a:t>Работа с учащимися - мигрантами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142984"/>
            <a:ext cx="7215238" cy="60251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К учителю Н.В</a:t>
            </a:r>
            <a:r>
              <a:rPr lang="ru-RU" dirty="0" smtClean="0"/>
              <a:t>. Коркашовой </a:t>
            </a:r>
            <a:r>
              <a:rPr lang="ru-RU" dirty="0" smtClean="0"/>
              <a:t>регулярно поступают на обучение дети из различных регионов России, которых она активно вовлекает в учебный процесс, а также во внеурочную деятельность путем их участия в школьных спектаклях и различных конкурсах. </a:t>
            </a:r>
            <a:endParaRPr lang="ru-RU" dirty="0"/>
          </a:p>
        </p:txBody>
      </p:sp>
      <p:pic>
        <p:nvPicPr>
          <p:cNvPr id="5" name="Содержимое 4" descr="20130217_1744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52622"/>
            <a:ext cx="3643338" cy="2250297"/>
          </a:xfrm>
        </p:spPr>
      </p:pic>
      <p:pic>
        <p:nvPicPr>
          <p:cNvPr id="6" name="Рисунок 5" descr="IMG_0207.JPG"/>
          <p:cNvPicPr>
            <a:picLocks noChangeAspect="1"/>
          </p:cNvPicPr>
          <p:nvPr/>
        </p:nvPicPr>
        <p:blipFill>
          <a:blip r:embed="rId3" cstate="print"/>
          <a:srcRect l="1724" b="15044"/>
          <a:stretch>
            <a:fillRect/>
          </a:stretch>
        </p:blipFill>
        <p:spPr>
          <a:xfrm>
            <a:off x="3857620" y="1857364"/>
            <a:ext cx="4214810" cy="2580542"/>
          </a:xfrm>
          <a:prstGeom prst="rect">
            <a:avLst/>
          </a:prstGeom>
        </p:spPr>
      </p:pic>
      <p:pic>
        <p:nvPicPr>
          <p:cNvPr id="8" name="Рисунок 7" descr="IMG_3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143380"/>
            <a:ext cx="3679057" cy="2547934"/>
          </a:xfrm>
          <a:prstGeom prst="rect">
            <a:avLst/>
          </a:prstGeom>
        </p:spPr>
      </p:pic>
      <p:pic>
        <p:nvPicPr>
          <p:cNvPr id="9" name="Рисунок 8" descr="IMG_3073.JPG"/>
          <p:cNvPicPr>
            <a:picLocks noChangeAspect="1"/>
          </p:cNvPicPr>
          <p:nvPr/>
        </p:nvPicPr>
        <p:blipFill>
          <a:blip r:embed="rId5" cstate="print"/>
          <a:srcRect l="69396" t="10547" b="45774"/>
          <a:stretch>
            <a:fillRect/>
          </a:stretch>
        </p:blipFill>
        <p:spPr>
          <a:xfrm>
            <a:off x="3929058" y="4500570"/>
            <a:ext cx="414340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1714512" cy="2424861"/>
          </a:xfrm>
          <a:prstGeom prst="rect">
            <a:avLst/>
          </a:prstGeom>
        </p:spPr>
      </p:pic>
      <p:pic>
        <p:nvPicPr>
          <p:cNvPr id="7" name="Рисунок 6" descr="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5" y="285728"/>
            <a:ext cx="1717363" cy="2428892"/>
          </a:xfrm>
          <a:prstGeom prst="rect">
            <a:avLst/>
          </a:prstGeom>
        </p:spPr>
      </p:pic>
      <p:pic>
        <p:nvPicPr>
          <p:cNvPr id="8" name="Рисунок 7" descr="IMG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85728"/>
            <a:ext cx="1767874" cy="2500330"/>
          </a:xfrm>
          <a:prstGeom prst="rect">
            <a:avLst/>
          </a:prstGeom>
        </p:spPr>
      </p:pic>
      <p:pic>
        <p:nvPicPr>
          <p:cNvPr id="9" name="Рисунок 8" descr="IMG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85728"/>
            <a:ext cx="1717364" cy="2428892"/>
          </a:xfrm>
          <a:prstGeom prst="rect">
            <a:avLst/>
          </a:prstGeom>
        </p:spPr>
      </p:pic>
      <p:pic>
        <p:nvPicPr>
          <p:cNvPr id="10" name="Рисунок 9" descr="IMG_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326946"/>
            <a:ext cx="2071702" cy="2959574"/>
          </a:xfrm>
          <a:prstGeom prst="rect">
            <a:avLst/>
          </a:prstGeom>
        </p:spPr>
      </p:pic>
      <p:pic>
        <p:nvPicPr>
          <p:cNvPr id="11" name="Рисунок 10" descr="IMG_0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0687" y="3403435"/>
            <a:ext cx="2038503" cy="2883085"/>
          </a:xfrm>
          <a:prstGeom prst="rect">
            <a:avLst/>
          </a:prstGeom>
        </p:spPr>
      </p:pic>
      <p:pic>
        <p:nvPicPr>
          <p:cNvPr id="12" name="Рисунок 11" descr="IMG_00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3382047"/>
            <a:ext cx="2053626" cy="29044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249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Создание учителем условий для адресной работы с различными категориями обучающихся</vt:lpstr>
      <vt:lpstr>Работа с одаренными учащимися</vt:lpstr>
      <vt:lpstr>Работа с отстающими учащимися</vt:lpstr>
      <vt:lpstr>Работа с социально незащищенными учащимися, учащимися-инвалидами, учащимися, страдающими хроническими заболеваниями.</vt:lpstr>
      <vt:lpstr>Работа с социально незащищенными учащимися, учащимися-инвалидами, учащимися, страдающими хроническими заболеваниями.</vt:lpstr>
      <vt:lpstr>Работа с учащимися - мигрантами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учителем условий для адресной работы с различными категориями обучающихся</dc:title>
  <cp:lastModifiedBy>User</cp:lastModifiedBy>
  <cp:revision>45</cp:revision>
  <dcterms:modified xsi:type="dcterms:W3CDTF">2015-06-22T05:54:40Z</dcterms:modified>
</cp:coreProperties>
</file>